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Montserrat"/>
      <p:regular r:id="rId15"/>
      <p:bold r:id="rId16"/>
      <p:italic r:id="rId17"/>
      <p:boldItalic r:id="rId18"/>
    </p:embeddedFont>
    <p:embeddedFont>
      <p:font typeface="La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regular.fntdata"/><Relationship Id="rId14" Type="http://schemas.openxmlformats.org/officeDocument/2006/relationships/slide" Target="slides/slide9.xml"/><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099eef3e4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099eef3e4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099eef3e4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099eef3e4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Deliverable 2</a:t>
            </a:r>
            <a:endParaRPr/>
          </a:p>
        </p:txBody>
      </p:sp>
      <p:sp>
        <p:nvSpPr>
          <p:cNvPr id="229" name="Google Shape;229;p17"/>
          <p:cNvSpPr txBox="1"/>
          <p:nvPr>
            <p:ph idx="1" type="subTitle"/>
          </p:nvPr>
        </p:nvSpPr>
        <p:spPr>
          <a:xfrm>
            <a:off x="4334100" y="25157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Mathew Anderson-Saavedrea N01436706</a:t>
            </a:r>
            <a:endParaRPr/>
          </a:p>
          <a:p>
            <a:pPr indent="0" lvl="0" marL="0" rtl="0" algn="l">
              <a:lnSpc>
                <a:spcPct val="115000"/>
              </a:lnSpc>
              <a:spcBef>
                <a:spcPts val="1600"/>
              </a:spcBef>
              <a:spcAft>
                <a:spcPts val="0"/>
              </a:spcAft>
              <a:buNone/>
            </a:pPr>
            <a:r>
              <a:rPr lang="en-GB"/>
              <a:t>Nicole Chlea Manaoat N01565017</a:t>
            </a:r>
            <a:endParaRPr/>
          </a:p>
          <a:p>
            <a:pPr indent="0" lvl="0" marL="0" rtl="0" algn="l">
              <a:lnSpc>
                <a:spcPct val="115000"/>
              </a:lnSpc>
              <a:spcBef>
                <a:spcPts val="1600"/>
              </a:spcBef>
              <a:spcAft>
                <a:spcPts val="0"/>
              </a:spcAft>
              <a:buNone/>
            </a:pPr>
            <a:r>
              <a:rPr lang="en-GB"/>
              <a:t>Medi Muamba Nzambi N01320883</a:t>
            </a:r>
            <a:endParaRPr/>
          </a:p>
          <a:p>
            <a:pPr indent="0" lvl="0" marL="0" rtl="0" algn="l">
              <a:lnSpc>
                <a:spcPct val="115000"/>
              </a:lnSpc>
              <a:spcBef>
                <a:spcPts val="1600"/>
              </a:spcBef>
              <a:spcAft>
                <a:spcPts val="0"/>
              </a:spcAft>
              <a:buNone/>
            </a:pPr>
            <a:r>
              <a:rPr lang="en-GB"/>
              <a:t>Safah Virk N01596470</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Team Name: TBD</a:t>
            </a:r>
            <a:endParaRPr/>
          </a:p>
        </p:txBody>
      </p:sp>
      <p:sp>
        <p:nvSpPr>
          <p:cNvPr id="235" name="Google Shape;235;p18"/>
          <p:cNvSpPr txBox="1"/>
          <p:nvPr/>
        </p:nvSpPr>
        <p:spPr>
          <a:xfrm>
            <a:off x="1374851" y="227872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Project Name: Smart Library Study Room </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Management and Comfort System</a:t>
            </a:r>
            <a:endParaRPr>
              <a:solidFill>
                <a:srgbClr val="CACACA"/>
              </a:solidFill>
              <a:latin typeface="Montserrat"/>
              <a:ea typeface="Montserrat"/>
              <a:cs typeface="Montserrat"/>
              <a:sym typeface="Montserrat"/>
            </a:endParaRPr>
          </a:p>
        </p:txBody>
      </p:sp>
      <p:sp>
        <p:nvSpPr>
          <p:cNvPr id="236" name="Google Shape;236;p18"/>
          <p:cNvSpPr txBox="1"/>
          <p:nvPr/>
        </p:nvSpPr>
        <p:spPr>
          <a:xfrm>
            <a:off x="1470451" y="1587651"/>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Group 2</a:t>
            </a: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Demo of the App</a:t>
            </a:r>
            <a:endParaRPr/>
          </a:p>
        </p:txBody>
      </p:sp>
      <p:sp>
        <p:nvSpPr>
          <p:cNvPr id="242" name="Google Shape;242;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Screens &amp; Flows</a:t>
            </a:r>
            <a:endParaRPr/>
          </a:p>
        </p:txBody>
      </p:sp>
      <p:pic>
        <p:nvPicPr>
          <p:cNvPr id="248" name="Google Shape;248;p20"/>
          <p:cNvPicPr preferRelativeResize="0"/>
          <p:nvPr/>
        </p:nvPicPr>
        <p:blipFill>
          <a:blip r:embed="rId3">
            <a:alphaModFix/>
          </a:blip>
          <a:stretch>
            <a:fillRect/>
          </a:stretch>
        </p:blipFill>
        <p:spPr>
          <a:xfrm>
            <a:off x="360000" y="883625"/>
            <a:ext cx="2123536" cy="3530849"/>
          </a:xfrm>
          <a:prstGeom prst="rect">
            <a:avLst/>
          </a:prstGeom>
          <a:noFill/>
          <a:ln>
            <a:noFill/>
          </a:ln>
        </p:spPr>
      </p:pic>
      <p:pic>
        <p:nvPicPr>
          <p:cNvPr id="249" name="Google Shape;249;p20"/>
          <p:cNvPicPr preferRelativeResize="0"/>
          <p:nvPr/>
        </p:nvPicPr>
        <p:blipFill>
          <a:blip r:embed="rId4">
            <a:alphaModFix/>
          </a:blip>
          <a:stretch>
            <a:fillRect/>
          </a:stretch>
        </p:blipFill>
        <p:spPr>
          <a:xfrm>
            <a:off x="2716686" y="964350"/>
            <a:ext cx="2018593" cy="3530850"/>
          </a:xfrm>
          <a:prstGeom prst="rect">
            <a:avLst/>
          </a:prstGeom>
          <a:noFill/>
          <a:ln>
            <a:noFill/>
          </a:ln>
        </p:spPr>
      </p:pic>
      <p:pic>
        <p:nvPicPr>
          <p:cNvPr id="250" name="Google Shape;250;p20"/>
          <p:cNvPicPr preferRelativeResize="0"/>
          <p:nvPr/>
        </p:nvPicPr>
        <p:blipFill>
          <a:blip r:embed="rId5">
            <a:alphaModFix/>
          </a:blip>
          <a:stretch>
            <a:fillRect/>
          </a:stretch>
        </p:blipFill>
        <p:spPr>
          <a:xfrm>
            <a:off x="4876154" y="1079675"/>
            <a:ext cx="1899118" cy="3530850"/>
          </a:xfrm>
          <a:prstGeom prst="rect">
            <a:avLst/>
          </a:prstGeom>
          <a:noFill/>
          <a:ln>
            <a:noFill/>
          </a:ln>
        </p:spPr>
      </p:pic>
      <p:pic>
        <p:nvPicPr>
          <p:cNvPr id="251" name="Google Shape;251;p20"/>
          <p:cNvPicPr preferRelativeResize="0"/>
          <p:nvPr/>
        </p:nvPicPr>
        <p:blipFill>
          <a:blip r:embed="rId6">
            <a:alphaModFix/>
          </a:blip>
          <a:stretch>
            <a:fillRect/>
          </a:stretch>
        </p:blipFill>
        <p:spPr>
          <a:xfrm>
            <a:off x="6916150" y="759995"/>
            <a:ext cx="2018600" cy="417020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Business Model Canvas</a:t>
            </a:r>
            <a:endParaRPr/>
          </a:p>
        </p:txBody>
      </p:sp>
      <p:sp>
        <p:nvSpPr>
          <p:cNvPr id="257" name="Google Shape;257;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pic>
        <p:nvPicPr>
          <p:cNvPr id="258" name="Google Shape;258;p21"/>
          <p:cNvPicPr preferRelativeResize="0"/>
          <p:nvPr/>
        </p:nvPicPr>
        <p:blipFill>
          <a:blip r:embed="rId3">
            <a:alphaModFix/>
          </a:blip>
          <a:stretch>
            <a:fillRect/>
          </a:stretch>
        </p:blipFill>
        <p:spPr>
          <a:xfrm>
            <a:off x="1096050" y="887175"/>
            <a:ext cx="7318848" cy="41168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Sprint Dashboard</a:t>
            </a:r>
            <a:endParaRPr/>
          </a:p>
        </p:txBody>
      </p:sp>
      <p:pic>
        <p:nvPicPr>
          <p:cNvPr id="264" name="Google Shape;264;p22"/>
          <p:cNvPicPr preferRelativeResize="0"/>
          <p:nvPr/>
        </p:nvPicPr>
        <p:blipFill>
          <a:blip r:embed="rId3">
            <a:alphaModFix/>
          </a:blip>
          <a:stretch>
            <a:fillRect/>
          </a:stretch>
        </p:blipFill>
        <p:spPr>
          <a:xfrm>
            <a:off x="1320000" y="997225"/>
            <a:ext cx="2479312" cy="3530850"/>
          </a:xfrm>
          <a:prstGeom prst="rect">
            <a:avLst/>
          </a:prstGeom>
          <a:noFill/>
          <a:ln>
            <a:noFill/>
          </a:ln>
        </p:spPr>
      </p:pic>
      <p:pic>
        <p:nvPicPr>
          <p:cNvPr id="265" name="Google Shape;265;p22"/>
          <p:cNvPicPr preferRelativeResize="0"/>
          <p:nvPr/>
        </p:nvPicPr>
        <p:blipFill>
          <a:blip r:embed="rId4">
            <a:alphaModFix/>
          </a:blip>
          <a:stretch>
            <a:fillRect/>
          </a:stretch>
        </p:blipFill>
        <p:spPr>
          <a:xfrm>
            <a:off x="3891312" y="2381225"/>
            <a:ext cx="5039887" cy="192595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GitHub</a:t>
            </a:r>
            <a:endParaRPr/>
          </a:p>
        </p:txBody>
      </p:sp>
      <p:sp>
        <p:nvSpPr>
          <p:cNvPr id="271" name="Google Shape;271;p23"/>
          <p:cNvSpPr txBox="1"/>
          <p:nvPr>
            <p:ph idx="1" type="body"/>
          </p:nvPr>
        </p:nvSpPr>
        <p:spPr>
          <a:xfrm>
            <a:off x="1297500" y="983750"/>
            <a:ext cx="6796500" cy="3319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980000"/>
                </a:solidFill>
              </a:rPr>
              <a:t>1. Collaboration: This is the first thing to do. Someone of our members created a repository and invited us as collaborators. After this you can verify if the link is working.</a:t>
            </a:r>
            <a:endParaRPr>
              <a:solidFill>
                <a:srgbClr val="980000"/>
              </a:solidFill>
            </a:endParaRPr>
          </a:p>
          <a:p>
            <a:pPr indent="0" lvl="0" marL="0" rtl="0" algn="l">
              <a:spcBef>
                <a:spcPts val="1600"/>
              </a:spcBef>
              <a:spcAft>
                <a:spcPts val="0"/>
              </a:spcAft>
              <a:buNone/>
            </a:pPr>
            <a:r>
              <a:rPr lang="en-GB">
                <a:solidFill>
                  <a:srgbClr val="980000"/>
                </a:solidFill>
              </a:rPr>
              <a:t>2.Cloning the Repository: Each collaborator clones the repository using the repository link to get the existing files and code on our local machines.</a:t>
            </a:r>
            <a:endParaRPr>
              <a:solidFill>
                <a:srgbClr val="980000"/>
              </a:solidFill>
            </a:endParaRPr>
          </a:p>
          <a:p>
            <a:pPr indent="0" lvl="0" marL="0" rtl="0" algn="l">
              <a:spcBef>
                <a:spcPts val="1600"/>
              </a:spcBef>
              <a:spcAft>
                <a:spcPts val="0"/>
              </a:spcAft>
              <a:buNone/>
            </a:pPr>
            <a:r>
              <a:rPr lang="en-GB">
                <a:solidFill>
                  <a:srgbClr val="980000"/>
                </a:solidFill>
              </a:rPr>
              <a:t>3.Branching for Development: We create separate branches to start working on our individual tasks. This allows us to safely develop code without affecting the main codebase on the master/main branch. Each of us works within our own branch.</a:t>
            </a:r>
            <a:endParaRPr>
              <a:solidFill>
                <a:srgbClr val="980000"/>
              </a:solidFill>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4"/>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GitHub</a:t>
            </a:r>
            <a:endParaRPr/>
          </a:p>
        </p:txBody>
      </p:sp>
      <p:sp>
        <p:nvSpPr>
          <p:cNvPr id="277" name="Google Shape;277;p24"/>
          <p:cNvSpPr txBox="1"/>
          <p:nvPr>
            <p:ph idx="1" type="body"/>
          </p:nvPr>
        </p:nvSpPr>
        <p:spPr>
          <a:xfrm>
            <a:off x="301975" y="971325"/>
            <a:ext cx="8132700" cy="341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980000"/>
                </a:solidFill>
              </a:rPr>
              <a:t>4.Committing and Pushing Changes: Once we’ve made progress, we commit our changes and push them to our respective branches. Each branch only contains the changes specific to the work done by the individual team member.</a:t>
            </a:r>
            <a:endParaRPr>
              <a:solidFill>
                <a:srgbClr val="980000"/>
              </a:solidFill>
            </a:endParaRPr>
          </a:p>
          <a:p>
            <a:pPr indent="0" lvl="0" marL="0" rtl="0" algn="l">
              <a:spcBef>
                <a:spcPts val="1600"/>
              </a:spcBef>
              <a:spcAft>
                <a:spcPts val="0"/>
              </a:spcAft>
              <a:buNone/>
            </a:pPr>
            <a:r>
              <a:rPr lang="en-GB">
                <a:solidFill>
                  <a:srgbClr val="980000"/>
                </a:solidFill>
              </a:rPr>
              <a:t>5.Merging Changes to the Master/Main Branch: After development is complete, we need to merge the changes back into the master branch. </a:t>
            </a:r>
            <a:endParaRPr>
              <a:solidFill>
                <a:srgbClr val="980000"/>
              </a:solidFill>
            </a:endParaRPr>
          </a:p>
          <a:p>
            <a:pPr indent="0" lvl="0" marL="0" rtl="0" algn="l">
              <a:spcBef>
                <a:spcPts val="1600"/>
              </a:spcBef>
              <a:spcAft>
                <a:spcPts val="0"/>
              </a:spcAft>
              <a:buNone/>
            </a:pPr>
            <a:r>
              <a:rPr lang="en-GB">
                <a:solidFill>
                  <a:srgbClr val="980000"/>
                </a:solidFill>
              </a:rPr>
              <a:t>Method: Pull Request: We can create a pull request on GitHub. This is a request to merge our work into the master/main branch. A collaborator will review the changes and, if everything looks good, they or you can approve and confirm the merge. Once approved, the changes will be added to the master branch.</a:t>
            </a:r>
            <a:endParaRPr>
              <a:solidFill>
                <a:srgbClr val="980000"/>
              </a:solidFill>
            </a:endParaRPr>
          </a:p>
          <a:p>
            <a:pPr indent="0" lvl="0" marL="0" rtl="0" algn="l">
              <a:spcBef>
                <a:spcPts val="1600"/>
              </a:spcBef>
              <a:spcAft>
                <a:spcPts val="1600"/>
              </a:spcAft>
              <a:buNone/>
            </a:pPr>
            <a:r>
              <a:rPr lang="en-GB">
                <a:solidFill>
                  <a:srgbClr val="980000"/>
                </a:solidFill>
              </a:rPr>
              <a:t>6.Getting Updates on the Local Machine: Once the changes are merged into the master/main branch, you may want to pull the latest changes to your local machine. In Android Studio, this can be done by clicking on the Git menu and selecting Pull or Update Project. This ensures your local code is in sync with the latest version on GitHub.</a:t>
            </a:r>
            <a:endParaRPr>
              <a:solidFill>
                <a:srgbClr val="98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5"/>
          <p:cNvSpPr txBox="1"/>
          <p:nvPr>
            <p:ph type="title"/>
          </p:nvPr>
        </p:nvSpPr>
        <p:spPr>
          <a:xfrm>
            <a:off x="1206900" y="394100"/>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Gantt Chart Summary</a:t>
            </a:r>
            <a:endParaRPr/>
          </a:p>
        </p:txBody>
      </p:sp>
      <p:sp>
        <p:nvSpPr>
          <p:cNvPr id="283" name="Google Shape;283;p25"/>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5"/>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25"/>
          <p:cNvPicPr preferRelativeResize="0"/>
          <p:nvPr/>
        </p:nvPicPr>
        <p:blipFill>
          <a:blip r:embed="rId3">
            <a:alphaModFix/>
          </a:blip>
          <a:stretch>
            <a:fillRect/>
          </a:stretch>
        </p:blipFill>
        <p:spPr>
          <a:xfrm>
            <a:off x="1374450" y="1455200"/>
            <a:ext cx="6664199" cy="28681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